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1302" r:id="rId3"/>
    <p:sldId id="258" r:id="rId4"/>
    <p:sldId id="281" r:id="rId5"/>
    <p:sldId id="1724" r:id="rId6"/>
    <p:sldId id="1726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4D4"/>
    <a:srgbClr val="555F71"/>
    <a:srgbClr val="E0EEF8"/>
    <a:srgbClr val="2B3663"/>
    <a:srgbClr val="000000"/>
    <a:srgbClr val="EAB200"/>
    <a:srgbClr val="EEF6FE"/>
    <a:srgbClr val="5C2A08"/>
    <a:srgbClr val="636669"/>
    <a:srgbClr val="466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74" autoAdjust="0"/>
    <p:restoredTop sz="86354"/>
  </p:normalViewPr>
  <p:slideViewPr>
    <p:cSldViewPr snapToGrid="0">
      <p:cViewPr varScale="1">
        <p:scale>
          <a:sx n="71" d="100"/>
          <a:sy n="71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5E882-4349-4D8C-B97A-EA6EA13BD5B1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7E68-6041-45DC-B4B6-094398B59FE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221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info PG 53% female.   Need % black &amp; number PhD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47E68-6041-45DC-B4B6-094398B59FE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02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>
                <a:effectLst/>
                <a:latin typeface="Helvetica" pitchFamily="2" charset="0"/>
              </a:rPr>
              <a:t>to grow UCT’s research-active staff. UCT brands itself as research active;</a:t>
            </a:r>
          </a:p>
          <a:p>
            <a:r>
              <a:rPr lang="en-ZA" dirty="0">
                <a:effectLst/>
                <a:latin typeface="Helvetica" pitchFamily="2" charset="0"/>
              </a:rPr>
              <a:t>yet many of our staff, largely constrained by time or funding, still need to develop their research portfolios to ones of substance. The importance of the</a:t>
            </a:r>
          </a:p>
          <a:p>
            <a:r>
              <a:rPr lang="en-ZA" dirty="0">
                <a:effectLst/>
                <a:latin typeface="Helvetica" pitchFamily="2" charset="0"/>
              </a:rPr>
              <a:t>concomitant development of teaching and learning and research profiles is key. This</a:t>
            </a:r>
          </a:p>
          <a:p>
            <a:r>
              <a:rPr lang="en-ZA" dirty="0">
                <a:effectLst/>
                <a:latin typeface="Helvetica" pitchFamily="2" charset="0"/>
              </a:rPr>
              <a:t>requires us to tackle workload, particularly that of early career researchers.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>
              <a:effectLst/>
              <a:latin typeface="Helvetica" pitchFamily="2" charset="0"/>
            </a:endParaRPr>
          </a:p>
          <a:p>
            <a:endParaRPr lang="en-ZA" dirty="0">
              <a:effectLst/>
              <a:latin typeface="Helvetica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47E68-6041-45DC-B4B6-094398B59FE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53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7E68-6041-45DC-B4B6-094398B59FEF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116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 of SFARS policy</a:t>
            </a:r>
          </a:p>
          <a:p>
            <a:r>
              <a:rPr lang="en-US" dirty="0"/>
              <a:t>Research career pathing</a:t>
            </a:r>
          </a:p>
          <a:p>
            <a:r>
              <a:rPr lang="en-US" dirty="0"/>
              <a:t>Workload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7E68-6041-45DC-B4B6-094398B59FEF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7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7644-284E-46F3-8281-323E7D7CF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A21C4-2DD8-4023-9C5F-72C9DA919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BDFEA-0B2D-4901-A7C6-2BC7102A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2B6E-679D-4FA6-B7BD-D41A627B787B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79DD5-7B7D-461C-A4B6-42F1D4D8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FE58B-1FED-445D-B4A2-4A201D72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441-FA0D-4202-A78D-9668FE2538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356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EDFF-E16E-445F-BB23-94357283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B5F41-2B06-4B4A-91B1-560115483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96920-C4A4-4992-AE91-4DDC359C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2B6E-679D-4FA6-B7BD-D41A627B787B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D06C0-3A50-4E57-A06B-48FB67A5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41C6E-6606-4A66-A947-E506E6BD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441-FA0D-4202-A78D-9668FE2538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172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53E19-28C5-4527-B09A-10E992DDC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7FCD4-5A49-416E-989F-3232123F2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A007B-B2BF-458B-891A-B03C3B10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2B6E-679D-4FA6-B7BD-D41A627B787B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60B38-E0F3-4C4F-AD88-947A6274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E8BA5-1E30-4D47-ACBB-894A2951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441-FA0D-4202-A78D-9668FE2538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13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44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39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7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5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6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28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8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7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AFBE-DC08-4CAA-B69F-07D28DBE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50190-8A43-4C36-8432-CCE47D111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91FD0-A429-4E97-BE3B-515AA62F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2B6E-679D-4FA6-B7BD-D41A627B787B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D4960-428C-45B6-8233-20948C44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FFF9F-1143-4CAE-B7F5-9D4137CA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441-FA0D-4202-A78D-9668FE2538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7565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531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338086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284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626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49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993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823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305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935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49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119C-16C3-4172-9A54-458D763F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D3DF2-B284-4F4F-9A6F-8D58BDC1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CA5FD-CE60-4D5C-87ED-661EBFBE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2B6E-679D-4FA6-B7BD-D41A627B787B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C0949-C6D9-4612-A06A-92469EFD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F0D0E-516E-4AA1-B685-95693DC2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441-FA0D-4202-A78D-9668FE2538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1342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671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85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02002-ABD7-407F-B2FD-AF1FAFA6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85D6-14AD-45F6-876E-7B72D3F69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4035A-6798-45B1-BBDA-864B43374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1C959-E5B2-44D5-B9C7-EB41A11E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2B6E-679D-4FA6-B7BD-D41A627B787B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7B36-9EB6-4DC4-B888-B4ED51AD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DDF05-C4E8-4507-A6F3-1B34F8AD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441-FA0D-4202-A78D-9668FE2538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99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5FB7-80C3-487C-8C20-7C09B989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8BB1F-ADA6-4696-8F62-5129B3125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B5072-4950-4C21-AE47-1FD9BF92A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48E2D-6DA2-4C93-A09C-6FB9C2D22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8D03E-387D-4C7E-A034-6E2E77CD6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B457A-CBD6-410C-A37E-C69125AF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2B6E-679D-4FA6-B7BD-D41A627B787B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DCA7E-0EA4-46C1-9C18-4B971BF9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509C2-30C9-4A92-B9AD-924BBE8F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441-FA0D-4202-A78D-9668FE2538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289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4159-467B-4455-8947-5F66FF3C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D111BE-EA83-4215-B32F-C3593EAF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2B6E-679D-4FA6-B7BD-D41A627B787B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F7A9A-58C7-4405-9319-233417E2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E9179-08C9-4CFE-BDE2-5CE2F3A1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441-FA0D-4202-A78D-9668FE2538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828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6A211-1051-4AB3-998B-8522CD55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2B6E-679D-4FA6-B7BD-D41A627B787B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CBFF4-C106-414F-BEDB-87A6AE59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8DE4C-E3B8-41CA-986C-D57B1ABC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441-FA0D-4202-A78D-9668FE2538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614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03F8-BF8C-43DD-BC4E-D6E51EDA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439F1-0402-435B-A743-2D2966B01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BAB47-6A70-41A9-A8EE-B46368660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F0789-C464-4A7D-8C68-A119A019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2B6E-679D-4FA6-B7BD-D41A627B787B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01E99-AAC4-4BC7-9D2B-A00742B1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0D022-37A8-4F0C-8757-7E4AF721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441-FA0D-4202-A78D-9668FE2538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544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2CD9-2FCF-464D-A6B1-DAF25F7F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D48DD-FA61-447F-9761-1C0542BB3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F333B-F07A-468F-9F42-1FF627A1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E1515-3919-47F1-B959-E252F88D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2B6E-679D-4FA6-B7BD-D41A627B787B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B4515-EA8C-4E1E-8CDA-2F90F560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67A50-DABD-4286-9BB1-783F9E19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441-FA0D-4202-A78D-9668FE2538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399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2D2100-E3AD-4EB6-8463-917B3E5B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0CE0C-00A2-41FC-891F-D96559EA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F9025-7AB3-4232-B20C-FC16C0E69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2B6E-679D-4FA6-B7BD-D41A627B787B}" type="datetimeFigureOut">
              <a:rPr lang="en-ZA" smtClean="0"/>
              <a:t>2023/08/17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1F0A2-B406-4501-B827-CDB117ECA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F5F0F-155B-4A95-BF9E-35D113E88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3E441-FA0D-4202-A78D-9668FE2538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00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u="none" strike="noStrike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    </a:t>
            </a:r>
            <a:fld id="{B85E10F6-AA81-46B5-AAF7-516B34FC585A}" type="slidenum">
              <a:rPr lang="en-US" sz="1000" b="1" i="0" u="none" strike="noStrike" kern="1200" spc="0" baseline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sz="1000" b="1" spc="0" baseline="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E91006-65AD-4DA8-B486-2FEC974F6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6" t="1945" r="15544" b="5262"/>
          <a:stretch/>
        </p:blipFill>
        <p:spPr>
          <a:xfrm>
            <a:off x="6096000" y="1932921"/>
            <a:ext cx="5537931" cy="4178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7A12E2-BFB2-F8BD-10AB-1D0CE1B78A60}"/>
              </a:ext>
            </a:extLst>
          </p:cNvPr>
          <p:cNvSpPr txBox="1"/>
          <p:nvPr/>
        </p:nvSpPr>
        <p:spPr>
          <a:xfrm>
            <a:off x="116976" y="3429000"/>
            <a:ext cx="60969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800" dirty="0">
                <a:solidFill>
                  <a:srgbClr val="5B94D4"/>
                </a:solidFill>
                <a:latin typeface="Gotham-MediumItalic" pitchFamily="50" charset="0"/>
                <a:cs typeface="Gotham-MediumItalic" pitchFamily="50" charset="0"/>
              </a:rPr>
              <a:t>U</a:t>
            </a:r>
            <a:r>
              <a:rPr lang="en-ZA" sz="2800" dirty="0">
                <a:solidFill>
                  <a:srgbClr val="5B94D4"/>
                </a:solidFill>
                <a:effectLst/>
                <a:latin typeface="Gotham-MediumItalic" pitchFamily="50" charset="0"/>
                <a:cs typeface="Gotham-MediumItalic" pitchFamily="50" charset="0"/>
              </a:rPr>
              <a:t>nleash human potential towards a fair and just society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C4D71-324A-DF9D-B515-35998730F9BB}"/>
              </a:ext>
            </a:extLst>
          </p:cNvPr>
          <p:cNvSpPr txBox="1"/>
          <p:nvPr/>
        </p:nvSpPr>
        <p:spPr>
          <a:xfrm>
            <a:off x="492748" y="830939"/>
            <a:ext cx="1049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UCT </a:t>
            </a:r>
            <a:r>
              <a:rPr lang="en-US" sz="4000" dirty="0"/>
              <a:t>places people at the center stage</a:t>
            </a:r>
          </a:p>
        </p:txBody>
      </p:sp>
    </p:spTree>
    <p:extLst>
      <p:ext uri="{BB962C8B-B14F-4D97-AF65-F5344CB8AC3E}">
        <p14:creationId xmlns:p14="http://schemas.microsoft.com/office/powerpoint/2010/main" val="178950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004E49-6DBD-A10A-DD6F-A488367F4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0" y="471620"/>
            <a:ext cx="8248128" cy="3949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E458FA-A0DA-140E-D699-6DA8F6BEA8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306"/>
          <a:stretch/>
        </p:blipFill>
        <p:spPr>
          <a:xfrm>
            <a:off x="399010" y="4718600"/>
            <a:ext cx="8027672" cy="1546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78151-83CF-7E4D-14E0-78CE664F5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316" y="1753961"/>
            <a:ext cx="2385267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1183-9030-46EB-BCF6-51E3A6E2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Our key priorities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655CFA-8807-45CD-9F03-E3F62DA418B8}"/>
              </a:ext>
            </a:extLst>
          </p:cNvPr>
          <p:cNvSpPr txBox="1">
            <a:spLocks/>
          </p:cNvSpPr>
          <p:nvPr/>
        </p:nvSpPr>
        <p:spPr>
          <a:xfrm>
            <a:off x="549519" y="2187492"/>
            <a:ext cx="5866855" cy="3051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Attract &amp; keep key researchers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buClr>
                <a:srgbClr val="FFC000"/>
              </a:buClr>
              <a:tabLst>
                <a:tab pos="215106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0EE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 academics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buClr>
                <a:srgbClr val="FFC000"/>
              </a:buClr>
              <a:tabLst>
                <a:tab pos="215106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0EE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 generation leaders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buClr>
                <a:srgbClr val="FFC000"/>
              </a:buClr>
              <a:tabLst>
                <a:tab pos="215106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0EE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Academic career paths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buClr>
                <a:srgbClr val="FFC000"/>
              </a:buClr>
              <a:tabLst>
                <a:tab pos="215106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0EE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Both soft-funded &amp; GOB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E0EEF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7D96A-DCD6-C25A-73A0-37AB1C8B4C1D}"/>
              </a:ext>
            </a:extLst>
          </p:cNvPr>
          <p:cNvSpPr txBox="1"/>
          <p:nvPr/>
        </p:nvSpPr>
        <p:spPr>
          <a:xfrm>
            <a:off x="549519" y="5473943"/>
            <a:ext cx="1030778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Arial Narrow" panose="020B0606020202030204" pitchFamily="34" charset="0"/>
              </a:rPr>
              <a:t>Excellence, Transformation, Sustainability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1202B-4267-A8C9-6C64-A82B6BEBB51A}"/>
              </a:ext>
            </a:extLst>
          </p:cNvPr>
          <p:cNvSpPr txBox="1"/>
          <p:nvPr/>
        </p:nvSpPr>
        <p:spPr>
          <a:xfrm>
            <a:off x="549519" y="4099028"/>
            <a:ext cx="6522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recognition of SFARS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research active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PDRF experience @UCT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PG student experience and success</a:t>
            </a:r>
          </a:p>
        </p:txBody>
      </p:sp>
    </p:spTree>
    <p:extLst>
      <p:ext uri="{BB962C8B-B14F-4D97-AF65-F5344CB8AC3E}">
        <p14:creationId xmlns:p14="http://schemas.microsoft.com/office/powerpoint/2010/main" val="181516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A85A40-7032-A623-0A3A-8060AE72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855" y="1211877"/>
            <a:ext cx="5317539" cy="4434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9F2FB7-4928-2470-8F0C-B9E76E87DD06}"/>
              </a:ext>
            </a:extLst>
          </p:cNvPr>
          <p:cNvSpPr txBox="1"/>
          <p:nvPr/>
        </p:nvSpPr>
        <p:spPr>
          <a:xfrm>
            <a:off x="538291" y="1626245"/>
            <a:ext cx="252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472C4"/>
                </a:solidFill>
              </a:rPr>
              <a:t>Wellcome</a:t>
            </a:r>
            <a:r>
              <a:rPr lang="en-US" sz="2000" dirty="0">
                <a:solidFill>
                  <a:srgbClr val="4472C4"/>
                </a:solidFill>
              </a:rPr>
              <a:t> fellows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E74CF-270B-676A-949F-FAA6F1694261}"/>
              </a:ext>
            </a:extLst>
          </p:cNvPr>
          <p:cNvSpPr txBox="1"/>
          <p:nvPr/>
        </p:nvSpPr>
        <p:spPr>
          <a:xfrm>
            <a:off x="914398" y="879491"/>
            <a:ext cx="2520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Emerging researcher </a:t>
            </a:r>
            <a:r>
              <a:rPr lang="en-US" sz="2000" dirty="0" err="1">
                <a:solidFill>
                  <a:srgbClr val="4472C4"/>
                </a:solidFill>
              </a:rPr>
              <a:t>programme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6CFF8-D49C-C6ED-78A9-25688A383EB3}"/>
              </a:ext>
            </a:extLst>
          </p:cNvPr>
          <p:cNvSpPr txBox="1"/>
          <p:nvPr/>
        </p:nvSpPr>
        <p:spPr>
          <a:xfrm>
            <a:off x="2991016" y="118700"/>
            <a:ext cx="252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Future professors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7D575-1167-7487-DB43-B396A9A7DBC3}"/>
              </a:ext>
            </a:extLst>
          </p:cNvPr>
          <p:cNvSpPr txBox="1"/>
          <p:nvPr/>
        </p:nvSpPr>
        <p:spPr>
          <a:xfrm>
            <a:off x="1947943" y="417381"/>
            <a:ext cx="252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Next gen professorate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E9FD5-B449-0528-514C-14A2236EE1FC}"/>
              </a:ext>
            </a:extLst>
          </p:cNvPr>
          <p:cNvSpPr txBox="1"/>
          <p:nvPr/>
        </p:nvSpPr>
        <p:spPr>
          <a:xfrm>
            <a:off x="245696" y="2054812"/>
            <a:ext cx="328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Black Academic Advancement </a:t>
            </a:r>
            <a:r>
              <a:rPr lang="en-US" sz="2000" dirty="0" err="1">
                <a:solidFill>
                  <a:srgbClr val="4472C4"/>
                </a:solidFill>
              </a:rPr>
              <a:t>Programme</a:t>
            </a:r>
            <a:r>
              <a:rPr lang="en-US" sz="2000" dirty="0">
                <a:solidFill>
                  <a:srgbClr val="4472C4"/>
                </a:solidFill>
              </a:rPr>
              <a:t> (BAAP)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266556-4EA9-4C04-B4C1-6927B9A0FDE5}"/>
              </a:ext>
            </a:extLst>
          </p:cNvPr>
          <p:cNvSpPr txBox="1"/>
          <p:nvPr/>
        </p:nvSpPr>
        <p:spPr>
          <a:xfrm>
            <a:off x="5984935" y="6032585"/>
            <a:ext cx="252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Emeritus professors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BDD44-C2F9-59AB-C60E-54276C1390F2}"/>
              </a:ext>
            </a:extLst>
          </p:cNvPr>
          <p:cNvSpPr txBox="1"/>
          <p:nvPr/>
        </p:nvSpPr>
        <p:spPr>
          <a:xfrm>
            <a:off x="0" y="3372380"/>
            <a:ext cx="3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Carnegie JRFs, PDRFs &amp; PhDs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1DEF6-177A-CC43-EAB6-742D2C313368}"/>
              </a:ext>
            </a:extLst>
          </p:cNvPr>
          <p:cNvSpPr txBox="1"/>
          <p:nvPr/>
        </p:nvSpPr>
        <p:spPr>
          <a:xfrm>
            <a:off x="457208" y="2771332"/>
            <a:ext cx="2520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URC Junior Research fellows (JRF)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F0B1EA-8686-C21E-D276-75CE88DF247A}"/>
              </a:ext>
            </a:extLst>
          </p:cNvPr>
          <p:cNvSpPr txBox="1"/>
          <p:nvPr/>
        </p:nvSpPr>
        <p:spPr>
          <a:xfrm>
            <a:off x="6202016" y="137210"/>
            <a:ext cx="474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Building research active academic staff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3A6EA-D020-A247-6AC6-C09357AE3B36}"/>
              </a:ext>
            </a:extLst>
          </p:cNvPr>
          <p:cNvSpPr txBox="1"/>
          <p:nvPr/>
        </p:nvSpPr>
        <p:spPr>
          <a:xfrm>
            <a:off x="7133643" y="1030332"/>
            <a:ext cx="474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Enabling Grant Seeker Excellence awards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912E07-552D-4808-98BD-B4A6B0F345C0}"/>
              </a:ext>
            </a:extLst>
          </p:cNvPr>
          <p:cNvSpPr txBox="1"/>
          <p:nvPr/>
        </p:nvSpPr>
        <p:spPr>
          <a:xfrm>
            <a:off x="8745057" y="1526955"/>
            <a:ext cx="332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HUGS – helping academic staff in grant seeking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C75B1-E8D1-B449-2267-98991012F1CD}"/>
              </a:ext>
            </a:extLst>
          </p:cNvPr>
          <p:cNvSpPr txBox="1"/>
          <p:nvPr/>
        </p:nvSpPr>
        <p:spPr>
          <a:xfrm>
            <a:off x="9004201" y="2427255"/>
            <a:ext cx="261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Research Leadership </a:t>
            </a:r>
            <a:r>
              <a:rPr lang="en-US" sz="2000" dirty="0" err="1">
                <a:solidFill>
                  <a:srgbClr val="4472C4"/>
                </a:solidFill>
              </a:rPr>
              <a:t>Programme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A3DC6-59F9-6198-1496-E8ECFA67FAC1}"/>
              </a:ext>
            </a:extLst>
          </p:cNvPr>
          <p:cNvSpPr txBox="1"/>
          <p:nvPr/>
        </p:nvSpPr>
        <p:spPr>
          <a:xfrm>
            <a:off x="8745057" y="4376017"/>
            <a:ext cx="313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472C4"/>
                </a:solidFill>
              </a:rPr>
              <a:t>SARChI</a:t>
            </a:r>
            <a:r>
              <a:rPr lang="en-US" sz="2000" dirty="0">
                <a:solidFill>
                  <a:srgbClr val="4472C4"/>
                </a:solidFill>
              </a:rPr>
              <a:t> Chair </a:t>
            </a:r>
            <a:r>
              <a:rPr lang="en-US" sz="2000" dirty="0" err="1">
                <a:solidFill>
                  <a:srgbClr val="4472C4"/>
                </a:solidFill>
              </a:rPr>
              <a:t>programme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5D560-09EA-1520-2E29-81F6C1BFA82C}"/>
              </a:ext>
            </a:extLst>
          </p:cNvPr>
          <p:cNvSpPr txBox="1"/>
          <p:nvPr/>
        </p:nvSpPr>
        <p:spPr>
          <a:xfrm>
            <a:off x="9011810" y="3495119"/>
            <a:ext cx="261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International grants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B9CA17-2A03-ACE2-1B11-BB807BB86ACA}"/>
              </a:ext>
            </a:extLst>
          </p:cNvPr>
          <p:cNvSpPr txBox="1"/>
          <p:nvPr/>
        </p:nvSpPr>
        <p:spPr>
          <a:xfrm>
            <a:off x="8368695" y="5080208"/>
            <a:ext cx="350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Research investment proposal –       </a:t>
            </a:r>
            <a:br>
              <a:rPr lang="en-US" sz="2000" dirty="0">
                <a:solidFill>
                  <a:srgbClr val="4472C4"/>
                </a:solidFill>
              </a:rPr>
            </a:br>
            <a:r>
              <a:rPr lang="en-US" sz="2000" dirty="0">
                <a:solidFill>
                  <a:srgbClr val="4472C4"/>
                </a:solidFill>
              </a:rPr>
              <a:t>                 work in progress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6DA33D-392C-5A05-9382-664080C06AF6}"/>
              </a:ext>
            </a:extLst>
          </p:cNvPr>
          <p:cNvSpPr txBox="1"/>
          <p:nvPr/>
        </p:nvSpPr>
        <p:spPr>
          <a:xfrm>
            <a:off x="1589189" y="4745747"/>
            <a:ext cx="252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SDG postdocs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FF340D-9ACB-2C4A-B5D6-162F22C8683B}"/>
              </a:ext>
            </a:extLst>
          </p:cNvPr>
          <p:cNvSpPr txBox="1"/>
          <p:nvPr/>
        </p:nvSpPr>
        <p:spPr>
          <a:xfrm>
            <a:off x="1009578" y="5446105"/>
            <a:ext cx="252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PI-funded postdocs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1E5FB3-2FB9-0981-996A-1D9B41334CA4}"/>
              </a:ext>
            </a:extLst>
          </p:cNvPr>
          <p:cNvSpPr txBox="1"/>
          <p:nvPr/>
        </p:nvSpPr>
        <p:spPr>
          <a:xfrm>
            <a:off x="1575936" y="5786665"/>
            <a:ext cx="252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URC postdocs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20AFA-043D-8DB4-947A-553FBFC22DC3}"/>
              </a:ext>
            </a:extLst>
          </p:cNvPr>
          <p:cNvSpPr txBox="1"/>
          <p:nvPr/>
        </p:nvSpPr>
        <p:spPr>
          <a:xfrm>
            <a:off x="96225" y="5075733"/>
            <a:ext cx="4156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Industry-linked postdocs – in progress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71F52F-C03A-E33A-4B68-87ED314391E1}"/>
              </a:ext>
            </a:extLst>
          </p:cNvPr>
          <p:cNvSpPr txBox="1"/>
          <p:nvPr/>
        </p:nvSpPr>
        <p:spPr>
          <a:xfrm>
            <a:off x="2345888" y="6034786"/>
            <a:ext cx="252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NRF postdocs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73A22C-9DD8-712E-5C70-530BA1FDBD3D}"/>
              </a:ext>
            </a:extLst>
          </p:cNvPr>
          <p:cNvSpPr txBox="1"/>
          <p:nvPr/>
        </p:nvSpPr>
        <p:spPr>
          <a:xfrm>
            <a:off x="5610316" y="5632475"/>
            <a:ext cx="298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Senior research scholars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F4C611-5E36-A80F-AC88-7CE1A7F30FED}"/>
              </a:ext>
            </a:extLst>
          </p:cNvPr>
          <p:cNvSpPr txBox="1"/>
          <p:nvPr/>
        </p:nvSpPr>
        <p:spPr>
          <a:xfrm>
            <a:off x="1063740" y="3618543"/>
            <a:ext cx="252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472C4"/>
                </a:solidFill>
              </a:rPr>
              <a:t>nGap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73FAE9-5EAB-3543-99F4-4E9751BFE003}"/>
              </a:ext>
            </a:extLst>
          </p:cNvPr>
          <p:cNvSpPr txBox="1"/>
          <p:nvPr/>
        </p:nvSpPr>
        <p:spPr>
          <a:xfrm>
            <a:off x="110524" y="4027192"/>
            <a:ext cx="3752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Accelerated Transformation of Academic Project ATAP</a:t>
            </a:r>
            <a:endParaRPr lang="en-ZA" sz="2000" dirty="0">
              <a:solidFill>
                <a:srgbClr val="4472C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D4FCD8-A9B3-832C-2532-172658BDED0B}"/>
              </a:ext>
            </a:extLst>
          </p:cNvPr>
          <p:cNvSpPr txBox="1"/>
          <p:nvPr/>
        </p:nvSpPr>
        <p:spPr>
          <a:xfrm>
            <a:off x="8595360" y="3963836"/>
            <a:ext cx="359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Grand Challenges prog &amp; pilots</a:t>
            </a:r>
            <a:endParaRPr lang="en-ZA" sz="2000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1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11CE-C57B-B6A6-C917-E7734EF6E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7DB6BE-1251-97AF-4F6C-554B4F45D3FF}"/>
              </a:ext>
            </a:extLst>
          </p:cNvPr>
          <p:cNvGrpSpPr/>
          <p:nvPr/>
        </p:nvGrpSpPr>
        <p:grpSpPr>
          <a:xfrm>
            <a:off x="267301" y="1904377"/>
            <a:ext cx="4116758" cy="4494655"/>
            <a:chOff x="350738" y="1223691"/>
            <a:chExt cx="4116758" cy="44946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4F1366-760D-0A44-E54A-93CCA041A7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317" b="20340"/>
            <a:stretch/>
          </p:blipFill>
          <p:spPr>
            <a:xfrm>
              <a:off x="429169" y="1223691"/>
              <a:ext cx="4038327" cy="28649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9F05E2-FFBD-76A8-7A49-5902A8B4F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3864"/>
            <a:stretch/>
          </p:blipFill>
          <p:spPr>
            <a:xfrm>
              <a:off x="350738" y="1905782"/>
              <a:ext cx="2776564" cy="381256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C80919-BDD6-1400-EBB6-3135C54B8B0A}"/>
              </a:ext>
            </a:extLst>
          </p:cNvPr>
          <p:cNvGrpSpPr/>
          <p:nvPr/>
        </p:nvGrpSpPr>
        <p:grpSpPr>
          <a:xfrm>
            <a:off x="4366745" y="217306"/>
            <a:ext cx="4236928" cy="3211694"/>
            <a:chOff x="7163384" y="681038"/>
            <a:chExt cx="4449496" cy="32116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6D1E93-22CE-9749-B115-4BC11FE05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3384" y="681038"/>
              <a:ext cx="4426507" cy="321169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9B3C3E-1A2B-5DA2-3697-4C8E9F601B07}"/>
                </a:ext>
              </a:extLst>
            </p:cNvPr>
            <p:cNvSpPr/>
            <p:nvPr/>
          </p:nvSpPr>
          <p:spPr>
            <a:xfrm>
              <a:off x="10501068" y="1606731"/>
              <a:ext cx="1111812" cy="2259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480B9C-D716-5539-4B39-6EA6ED6CE116}"/>
              </a:ext>
            </a:extLst>
          </p:cNvPr>
          <p:cNvGrpSpPr/>
          <p:nvPr/>
        </p:nvGrpSpPr>
        <p:grpSpPr>
          <a:xfrm>
            <a:off x="7562290" y="600382"/>
            <a:ext cx="4623404" cy="3378711"/>
            <a:chOff x="2537881" y="2917723"/>
            <a:chExt cx="4623404" cy="337871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DA8FF8-86FF-89CF-BD23-6AC507F21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7881" y="2917723"/>
              <a:ext cx="4578679" cy="337871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7C559F-87B7-AFAF-389D-16025A812744}"/>
                </a:ext>
              </a:extLst>
            </p:cNvPr>
            <p:cNvSpPr/>
            <p:nvPr/>
          </p:nvSpPr>
          <p:spPr>
            <a:xfrm>
              <a:off x="6049473" y="3731907"/>
              <a:ext cx="1111812" cy="2564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9D5EA16-71F6-3BCC-FFE7-B99E381E42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b="28714"/>
          <a:stretch/>
        </p:blipFill>
        <p:spPr>
          <a:xfrm>
            <a:off x="3003287" y="3379311"/>
            <a:ext cx="4999535" cy="2780098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ED0D02B2-F3F7-C8E0-6907-66A9CA50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96" y="108811"/>
            <a:ext cx="12192000" cy="1690688"/>
          </a:xfrm>
        </p:spPr>
        <p:txBody>
          <a:bodyPr/>
          <a:lstStyle/>
          <a:p>
            <a:r>
              <a:rPr lang="en-US" b="1" dirty="0">
                <a:solidFill>
                  <a:srgbClr val="2B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our </a:t>
            </a:r>
            <a:br>
              <a:rPr lang="en-US" b="1" dirty="0">
                <a:solidFill>
                  <a:srgbClr val="2B36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B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successes…</a:t>
            </a:r>
            <a:endParaRPr lang="en-ZA" b="1" dirty="0">
              <a:solidFill>
                <a:srgbClr val="2B3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FB405D-0C0D-0845-BE68-339251D19614}"/>
              </a:ext>
            </a:extLst>
          </p:cNvPr>
          <p:cNvGrpSpPr/>
          <p:nvPr/>
        </p:nvGrpSpPr>
        <p:grpSpPr>
          <a:xfrm>
            <a:off x="8720262" y="2586468"/>
            <a:ext cx="3204437" cy="2259876"/>
            <a:chOff x="6049473" y="3429000"/>
            <a:chExt cx="4351595" cy="30688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2FC4D0-F3DB-5A9C-5BF2-CE301EE23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49473" y="3429000"/>
              <a:ext cx="4016332" cy="306889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C436C2-B592-77A0-5E0A-0AF4A88B8230}"/>
                </a:ext>
              </a:extLst>
            </p:cNvPr>
            <p:cNvSpPr/>
            <p:nvPr/>
          </p:nvSpPr>
          <p:spPr>
            <a:xfrm>
              <a:off x="9289256" y="4238015"/>
              <a:ext cx="1111812" cy="2259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01321FD-50C3-7ED6-FC51-56F0A7837B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7634" y="4042359"/>
            <a:ext cx="3700070" cy="2117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CA48DB-C610-FBEA-4873-EC1FE1006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6126" y="4055576"/>
            <a:ext cx="4123009" cy="23764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EE906D-80FB-B3CD-E3AB-7B7809F8E7C3}"/>
              </a:ext>
            </a:extLst>
          </p:cNvPr>
          <p:cNvSpPr/>
          <p:nvPr/>
        </p:nvSpPr>
        <p:spPr>
          <a:xfrm>
            <a:off x="9433689" y="4511493"/>
            <a:ext cx="1365446" cy="188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61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16;p31">
            <a:extLst>
              <a:ext uri="{FF2B5EF4-FFF2-40B4-BE49-F238E27FC236}">
                <a16:creationId xmlns:a16="http://schemas.microsoft.com/office/drawing/2014/main" id="{C2EA8BDB-4911-4676-9BB1-EC67593470B8}"/>
              </a:ext>
            </a:extLst>
          </p:cNvPr>
          <p:cNvSpPr/>
          <p:nvPr/>
        </p:nvSpPr>
        <p:spPr>
          <a:xfrm>
            <a:off x="0" y="6937"/>
            <a:ext cx="12192000" cy="6857990"/>
          </a:xfrm>
          <a:prstGeom prst="rect">
            <a:avLst/>
          </a:prstGeom>
          <a:gradFill>
            <a:gsLst>
              <a:gs pos="0">
                <a:srgbClr val="002546"/>
              </a:gs>
              <a:gs pos="43000">
                <a:srgbClr val="002546"/>
              </a:gs>
              <a:gs pos="100000">
                <a:srgbClr val="00529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9DD7C-847A-473E-B875-34319E8B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40" y="134035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Looking forward…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4CAF6-F703-4E7D-A051-01D7E47B186D}"/>
              </a:ext>
            </a:extLst>
          </p:cNvPr>
          <p:cNvSpPr/>
          <p:nvPr/>
        </p:nvSpPr>
        <p:spPr>
          <a:xfrm>
            <a:off x="910890" y="4467726"/>
            <a:ext cx="2266950" cy="15478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academics with a T&amp;L / research balance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523B4D-E145-4D61-8546-4D7A0996DE06}"/>
              </a:ext>
            </a:extLst>
          </p:cNvPr>
          <p:cNvSpPr/>
          <p:nvPr/>
        </p:nvSpPr>
        <p:spPr>
          <a:xfrm>
            <a:off x="302293" y="2838951"/>
            <a:ext cx="2266950" cy="15478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Stimulate research-linked innovation &amp; </a:t>
            </a: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entrepreneurship 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73D8FA-4DD6-4E3E-B7B2-A4B3D4D00203}"/>
              </a:ext>
            </a:extLst>
          </p:cNvPr>
          <p:cNvSpPr/>
          <p:nvPr/>
        </p:nvSpPr>
        <p:spPr>
          <a:xfrm>
            <a:off x="3263565" y="4467726"/>
            <a:ext cx="2266950" cy="15478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opportunities for </a:t>
            </a: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postdoctoral fellows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10B87C-2503-4CCE-B973-1459EC0E505C}"/>
              </a:ext>
            </a:extLst>
          </p:cNvPr>
          <p:cNvSpPr/>
          <p:nvPr/>
        </p:nvSpPr>
        <p:spPr>
          <a:xfrm>
            <a:off x="4587540" y="1210176"/>
            <a:ext cx="2266950" cy="15478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 packs for new academics on research support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C773A8-9614-49C0-8366-7B508468AF84}"/>
              </a:ext>
            </a:extLst>
          </p:cNvPr>
          <p:cNvSpPr/>
          <p:nvPr/>
        </p:nvSpPr>
        <p:spPr>
          <a:xfrm>
            <a:off x="5007643" y="2838951"/>
            <a:ext cx="2266950" cy="15478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needs of researchers across their career path journey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FC1348-2DD7-4E0A-9814-330CEC92E252}"/>
              </a:ext>
            </a:extLst>
          </p:cNvPr>
          <p:cNvSpPr/>
          <p:nvPr/>
        </p:nvSpPr>
        <p:spPr>
          <a:xfrm>
            <a:off x="6940215" y="1210176"/>
            <a:ext cx="2266950" cy="15478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Diversify research</a:t>
            </a:r>
            <a:b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streams</a:t>
            </a:r>
            <a:endParaRPr lang="en-ZA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86F4C-9538-4824-BEC4-59C1412B0F09}"/>
              </a:ext>
            </a:extLst>
          </p:cNvPr>
          <p:cNvSpPr/>
          <p:nvPr/>
        </p:nvSpPr>
        <p:spPr>
          <a:xfrm>
            <a:off x="7360318" y="2838951"/>
            <a:ext cx="2266950" cy="15478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 build the next generation of highly productive researchers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66FB9A-BBB4-40D2-BD8A-6B8D0CA4E27C}"/>
              </a:ext>
            </a:extLst>
          </p:cNvPr>
          <p:cNvSpPr/>
          <p:nvPr/>
        </p:nvSpPr>
        <p:spPr>
          <a:xfrm>
            <a:off x="9292890" y="1210176"/>
            <a:ext cx="2266950" cy="15478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and integrate research support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27688D-49E8-47DF-88D6-EE10A3AAD614}"/>
              </a:ext>
            </a:extLst>
          </p:cNvPr>
          <p:cNvSpPr/>
          <p:nvPr/>
        </p:nvSpPr>
        <p:spPr>
          <a:xfrm>
            <a:off x="9710354" y="2838951"/>
            <a:ext cx="2266950" cy="15478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recognition of the soft-funded </a:t>
            </a: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enterprise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F6EDA5-CD26-4B7E-BF7B-AA049FE19B57}"/>
              </a:ext>
            </a:extLst>
          </p:cNvPr>
          <p:cNvSpPr/>
          <p:nvPr/>
        </p:nvSpPr>
        <p:spPr>
          <a:xfrm>
            <a:off x="5701965" y="4464347"/>
            <a:ext cx="2266950" cy="15478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the PhD experience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54ED727-9468-44FF-96A0-5781B3784C0F}"/>
              </a:ext>
            </a:extLst>
          </p:cNvPr>
          <p:cNvSpPr txBox="1">
            <a:spLocks/>
          </p:cNvSpPr>
          <p:nvPr/>
        </p:nvSpPr>
        <p:spPr>
          <a:xfrm>
            <a:off x="8073690" y="5083593"/>
            <a:ext cx="517942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62CF6-7E20-661C-0F08-201ACD8FD0DD}"/>
              </a:ext>
            </a:extLst>
          </p:cNvPr>
          <p:cNvSpPr/>
          <p:nvPr/>
        </p:nvSpPr>
        <p:spPr>
          <a:xfrm>
            <a:off x="2654968" y="2812897"/>
            <a:ext cx="2266950" cy="15478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the postdoctoral research fellows’ experience</a:t>
            </a:r>
          </a:p>
        </p:txBody>
      </p:sp>
    </p:spTree>
    <p:extLst>
      <p:ext uri="{BB962C8B-B14F-4D97-AF65-F5344CB8AC3E}">
        <p14:creationId xmlns:p14="http://schemas.microsoft.com/office/powerpoint/2010/main" val="659040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334</Words>
  <Application>Microsoft Macintosh PowerPoint</Application>
  <PresentationFormat>Widescreen</PresentationFormat>
  <Paragraphs>64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Gotham-MediumItalic</vt:lpstr>
      <vt:lpstr>Helvetica</vt:lpstr>
      <vt:lpstr>Quattrocento Sans</vt:lpstr>
      <vt:lpstr>Office Theme</vt:lpstr>
      <vt:lpstr>UJ</vt:lpstr>
      <vt:lpstr>PowerPoint Presentation</vt:lpstr>
      <vt:lpstr>PowerPoint Presentation</vt:lpstr>
      <vt:lpstr>Our key priorities</vt:lpstr>
      <vt:lpstr>PowerPoint Presentation</vt:lpstr>
      <vt:lpstr>Some of our  successes…</vt:lpstr>
      <vt:lpstr>Looking forward…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 Research Report 2020</dc:title>
  <dc:creator>Sue Harrison</dc:creator>
  <cp:lastModifiedBy>Wilna Venter</cp:lastModifiedBy>
  <cp:revision>54</cp:revision>
  <dcterms:created xsi:type="dcterms:W3CDTF">2021-06-08T03:47:06Z</dcterms:created>
  <dcterms:modified xsi:type="dcterms:W3CDTF">2023-08-17T08:13:58Z</dcterms:modified>
</cp:coreProperties>
</file>